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305"/>
    <a:srgbClr val="10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5F52-336B-457B-A794-9E2AA1692C91}" type="datetimeFigureOut">
              <a:rPr lang="de-DE" smtClean="0"/>
              <a:t>30.09.2015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96A-9B13-43D1-B087-0A0F6225BB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46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5F52-336B-457B-A794-9E2AA1692C91}" type="datetimeFigureOut">
              <a:rPr lang="de-DE" smtClean="0"/>
              <a:t>30.09.2015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96A-9B13-43D1-B087-0A0F6225BB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38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5F52-336B-457B-A794-9E2AA1692C91}" type="datetimeFigureOut">
              <a:rPr lang="de-DE" smtClean="0"/>
              <a:t>30.09.2015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96A-9B13-43D1-B087-0A0F6225BB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07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5F52-336B-457B-A794-9E2AA1692C91}" type="datetimeFigureOut">
              <a:rPr lang="de-DE" smtClean="0"/>
              <a:t>30.09.2015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96A-9B13-43D1-B087-0A0F6225BB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9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5F52-336B-457B-A794-9E2AA1692C91}" type="datetimeFigureOut">
              <a:rPr lang="de-DE" smtClean="0"/>
              <a:t>30.09.2015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96A-9B13-43D1-B087-0A0F6225BB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6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5F52-336B-457B-A794-9E2AA1692C91}" type="datetimeFigureOut">
              <a:rPr lang="de-DE" smtClean="0"/>
              <a:t>30.09.2015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96A-9B13-43D1-B087-0A0F6225BB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51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5F52-336B-457B-A794-9E2AA1692C91}" type="datetimeFigureOut">
              <a:rPr lang="de-DE" smtClean="0"/>
              <a:t>30.09.2015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96A-9B13-43D1-B087-0A0F6225BB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41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5F52-336B-457B-A794-9E2AA1692C91}" type="datetimeFigureOut">
              <a:rPr lang="de-DE" smtClean="0"/>
              <a:t>30.09.2015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96A-9B13-43D1-B087-0A0F6225BB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95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5F52-336B-457B-A794-9E2AA1692C91}" type="datetimeFigureOut">
              <a:rPr lang="de-DE" smtClean="0"/>
              <a:t>30.09.2015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96A-9B13-43D1-B087-0A0F6225BB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12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5F52-336B-457B-A794-9E2AA1692C91}" type="datetimeFigureOut">
              <a:rPr lang="de-DE" smtClean="0"/>
              <a:t>30.09.2015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96A-9B13-43D1-B087-0A0F6225BB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31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5F52-336B-457B-A794-9E2AA1692C91}" type="datetimeFigureOut">
              <a:rPr lang="de-DE" smtClean="0"/>
              <a:t>30.09.2015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96A-9B13-43D1-B087-0A0F6225BB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09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5F52-336B-457B-A794-9E2AA1692C91}" type="datetimeFigureOut">
              <a:rPr lang="de-DE" smtClean="0"/>
              <a:t>30.09.2015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896A-9B13-43D1-B087-0A0F6225BB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4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1" y="1280573"/>
            <a:ext cx="386963" cy="46988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034415" y="1280574"/>
            <a:ext cx="6829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Geschichte der Neurochirurgie </a:t>
            </a:r>
          </a:p>
          <a:p>
            <a:pPr algn="ctr"/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Republik und des Kantons Genf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983704" y="6114160"/>
            <a:ext cx="6740843" cy="640080"/>
          </a:xfrm>
        </p:spPr>
        <p:txBody>
          <a:bodyPr>
            <a:normAutofit/>
          </a:bodyPr>
          <a:lstStyle/>
          <a:p>
            <a:r>
              <a:rPr lang="de-DE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R. </a:t>
            </a:r>
            <a:r>
              <a:rPr lang="de-DE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Harrach</a:t>
            </a:r>
            <a:r>
              <a:rPr lang="de-DE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(Affoltern), D.E </a:t>
            </a:r>
            <a:r>
              <a:rPr lang="de-DE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Rosenow (Cham(Schweiz)), B. Rilliet (</a:t>
            </a:r>
            <a:r>
              <a:rPr lang="de-DE" sz="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Genève</a:t>
            </a:r>
            <a:r>
              <a:rPr lang="de-DE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K. Schaller (</a:t>
            </a:r>
            <a:r>
              <a:rPr lang="de-DE" sz="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Genève</a:t>
            </a:r>
            <a:r>
              <a:rPr lang="de-DE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de-DE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H</a:t>
            </a:r>
            <a:r>
              <a:rPr lang="de-DE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.-J. Synowitz, (Berlin)</a:t>
            </a:r>
          </a:p>
          <a:p>
            <a:r>
              <a:rPr lang="de-DE" sz="8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25. Jahrestagung der Deutschen Gesellschaft für Geschichte der Nervenheilkunde, 2.-4. Oktober 2015, Würzburg</a:t>
            </a:r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35" y="2711862"/>
            <a:ext cx="3811783" cy="261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Kurzabriss</a:t>
            </a: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628649" y="1972223"/>
            <a:ext cx="7886701" cy="380512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Ende 1920er Jahre: Beginn neurochirurgischer Tätigkeit durch François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Ody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(1896-1957), 1927-1930 Chef du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Chirurgie de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l´hôpital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cantonal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Genève</a:t>
            </a: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 Mitte 1920er Jahre auch durch Albert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Jentzer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1949 Beginn neurochirurgischer Tätigkeit nach dem Krieg durch Aloys Werner (1916-2008)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1949 Parallel neurochirurgische Tätigkeit durch den Chirurgen Albert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Jentzer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(1886-1964)</a:t>
            </a:r>
          </a:p>
          <a:p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Bonnant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Kessel arbeiten unter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Jentzer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neurochirurgisch bis 1953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Rudler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1956 Gründung einer separaten neurochirurgischen Abteilung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Erster Leiter: Aloys Werner (1916-2008)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1970 Ernennung Werner zum o. Prof.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1980 Emeritierung Werner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1980-1994 Nachfolger Jean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Berney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(1928-2015)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1994-2007 Nicolas de Tribolet Nachfolger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Berneys</a:t>
            </a: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 2007 Karl Schaller 		</a:t>
            </a:r>
          </a:p>
          <a:p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6" y="561522"/>
            <a:ext cx="388654" cy="4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Albert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Jentzer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(1886-1964)</a:t>
            </a: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628649" y="1972223"/>
            <a:ext cx="7886701" cy="380512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Neurochirurgische Tätigkeit ab Mitte 1920er Jahre</a:t>
            </a:r>
          </a:p>
          <a:p>
            <a:pPr>
              <a:spcBef>
                <a:spcPts val="0"/>
              </a:spcBef>
            </a:pP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Erfindungen (</a:t>
            </a:r>
            <a:r>
              <a:rPr lang="de-DE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répan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mit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Courvoisier</a:t>
            </a: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Monographie: </a:t>
            </a:r>
            <a:r>
              <a:rPr lang="fr-FR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Indications </a:t>
            </a:r>
            <a:r>
              <a:rPr lang="fr-FR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opératoires </a:t>
            </a:r>
            <a:r>
              <a:rPr lang="fr-FR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d`urgence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dans les </a:t>
            </a:r>
            <a:r>
              <a:rPr lang="fr-FR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lésions traumatiques fermées récentes </a:t>
            </a:r>
            <a:endParaRPr lang="fr-FR" sz="1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du </a:t>
            </a:r>
            <a:r>
              <a:rPr lang="fr-FR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crâne et de l`encéphale</a:t>
            </a:r>
            <a:r>
              <a:rPr lang="fr-FR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(Masson, Paris (1935))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Gründungsmitglied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SNCLF </a:t>
            </a: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03.05.1949</a:t>
            </a:r>
          </a:p>
          <a:p>
            <a:pPr>
              <a:lnSpc>
                <a:spcPct val="100000"/>
              </a:lnSpc>
            </a:pP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Mitarbeiter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Bonnant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Kessel; </a:t>
            </a: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 </a:t>
            </a: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Jentzer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nc-publiziert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JENTZER </a:t>
            </a:r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A, KESSEL K, BONNANT M. [Tumor of the cauda </a:t>
            </a:r>
            <a:r>
              <a:rPr lang="en-US" sz="15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equina</a:t>
            </a:r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</a:t>
            </a:r>
            <a:r>
              <a:rPr lang="en-US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papillary stasis</a:t>
            </a:r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Rev </a:t>
            </a:r>
            <a:r>
              <a:rPr lang="en-US" sz="15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Neurol</a:t>
            </a:r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(Paris). 1952;87(6):628-32</a:t>
            </a:r>
            <a:r>
              <a:rPr lang="en-US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Bonnant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war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bereits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Mitarbeiter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Ody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Aloys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Werners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Rückkehr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USA 1949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nur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kurzfristige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Zusammenarbeit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Jentzer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Werner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verlässt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Unispital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Jentzer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1956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emeritiert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Rudler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verselbständigt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u.a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Neurochirurgie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6" y="561522"/>
            <a:ext cx="388654" cy="4663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531" y="2173997"/>
            <a:ext cx="3355105" cy="9507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308" y="566322"/>
            <a:ext cx="1327041" cy="127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François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Ody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(1896-1957)</a:t>
            </a: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628649" y="1972223"/>
            <a:ext cx="7886701" cy="380512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Genf geboren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NC-Tätigkeit ab Ende 1920er Jahre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Breite Fortbildung und zahlreiche Auslandsaufenthalte A, D, F, UK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1927-1930 Chef de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chirurgie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l´hôpital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cantonal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Genève</a:t>
            </a: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1930-1931 Peter Bent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Brigham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Hospital, Cushing</a:t>
            </a:r>
          </a:p>
          <a:p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Habilitation </a:t>
            </a: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Chirurgie, faculté médicine l´université de Genève</a:t>
            </a:r>
            <a:endParaRPr lang="fr-FR" sz="1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OP-</a:t>
            </a: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Technik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Ody</a:t>
            </a:r>
            <a:r>
              <a:rPr lang="fr-F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subokzipitale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Dekompression</a:t>
            </a:r>
            <a:r>
              <a:rPr lang="fr-F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1940-1952 Chef de service de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chirurgie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de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gynécologie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l´hôpital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cantonal de Fribourg</a:t>
            </a:r>
          </a:p>
          <a:p>
            <a:pPr>
              <a:lnSpc>
                <a:spcPct val="100000"/>
              </a:lnSpc>
            </a:pP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1948-1951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Psychochirurgie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Lobotomien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Umfassende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Monographien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wissenschaftliche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Artikel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NC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6" y="561522"/>
            <a:ext cx="388654" cy="4663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06" y="561522"/>
            <a:ext cx="1246744" cy="136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Aloys Werner (1916-2008)</a:t>
            </a: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628649" y="1972223"/>
            <a:ext cx="7886701" cy="380512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Kanton Genf geboren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Arztdiplom 1941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Zunächst Psychiatrie bei M.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Bleuler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Jahre, dann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Neurochirurgie bei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Krayenbühl</a:t>
            </a: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 Vereinbarung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Jentzer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Krayenbühl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vom 20.06.1947 – Rückkehr nach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Genève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Juni 1949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Zuvor Fortbildungsreise nach UK (1 Jahr Queen Square, London) und 1 Jahr in Kanada (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Montréal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Neurological Institute – Wilder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Penfield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1949 Rückkehr und Arbeit in privater Praxis in Genf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1954 Wiedereintritt in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Hôpital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cantonal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Genève</a:t>
            </a: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Dezember 1954: Gründungsmitglied der SGNC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1969 Vorstellung WEDO (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WErner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GranDO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-&gt; Leyla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1969 Habilitation und Antrittsvorstellung 14.12.1969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1970 o. Professor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1980 Emeritierung</a:t>
            </a:r>
          </a:p>
          <a:p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6" y="561522"/>
            <a:ext cx="388654" cy="4663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546" y="3851998"/>
            <a:ext cx="2723804" cy="192534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451" y="561522"/>
            <a:ext cx="1572899" cy="11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Jean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Berney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(1928-2015)</a:t>
            </a: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628649" y="1972223"/>
            <a:ext cx="7886701" cy="380512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1928 im Kanton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Vaud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geboren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Medizinstudium in Lausanne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Weiterbildung in Neurologie (Raymond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Garcin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Paris), Kinderneurochirurgie (Kenneth Till, London) und 1 Jahr Neurochirurgie (Hugo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Krayenbühl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Zürich)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 1963 Spezialisierung Kinderneurochirurgie am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Hôpital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cantonal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Genève</a:t>
            </a: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1969 Habilitation für Neurochirurgie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Assistenzprofessur 1970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Université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Genève</a:t>
            </a: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Extraordinarius Neurotraumatologie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Genève</a:t>
            </a: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5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1984 Einführung Subspezialisierung Kinderneurochirurgie</a:t>
            </a: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1986 o. Prof. Neurochirurgie 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1986-1993 Leiter der Neurochirurgie am HUG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24.07.2015 verstorben</a:t>
            </a:r>
          </a:p>
          <a:p>
            <a:pPr marL="0" indent="0">
              <a:buNone/>
            </a:pPr>
            <a:endParaRPr lang="fr-FR" sz="1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6" y="561522"/>
            <a:ext cx="388654" cy="4663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869" y="561522"/>
            <a:ext cx="1520481" cy="19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Nicolas de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Tribolet</a:t>
            </a: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628649" y="1972223"/>
            <a:ext cx="7886701" cy="380512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1942 in Neuchâtel (NE) geboren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Medizinstudium in Lausanne VD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Neurochirurgische Ausbildung 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Lausanne, Boston und San Francisco</a:t>
            </a: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5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1972 </a:t>
            </a:r>
            <a:r>
              <a:rPr lang="de-DE" sz="15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 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einer neuroonkologischen Abteilung nach Rückkehr Fellowship Massachusetts General Hospital (Adams,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Kornblith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am CHUV</a:t>
            </a: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1984 Direktorat Neurochirurgie am CHUV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1993 gemeinsame Leitung HUG und CHUV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dieser Zeit Beginn eines epilepsiechirurgischen Programms; präklinische Vorbereitung am HUG, Resektion am CHUV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 Emeritierung; Nachfolger Karl Schaller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Arbeitsschwerpunkte: Vaskuläre NC, Neuroonkologie</a:t>
            </a:r>
          </a:p>
          <a:p>
            <a:pPr marL="0" indent="0">
              <a:buNone/>
            </a:pPr>
            <a:endParaRPr lang="fr-FR" sz="1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6" y="561522"/>
            <a:ext cx="388654" cy="4663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61522"/>
            <a:ext cx="142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Karl Schaller </a:t>
            </a: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628649" y="1972223"/>
            <a:ext cx="7886701" cy="380512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1964 in Konstanz geboren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Medizinstudium an der Eberhard-Karls-Universität, Tübingen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1993 Promotion</a:t>
            </a:r>
          </a:p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Neurochirurgische Ausbildung in Tübingen (Grote), Duisburg (Hassler) und Bonn (Schramm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 Facharzt für Neurochirurgie</a:t>
            </a:r>
          </a:p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Schramm Spezialisierung 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Epilepsiechirurgie</a:t>
            </a:r>
          </a:p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Bonn hatte 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bundesweit ersten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Lehrstuhl für </a:t>
            </a:r>
            <a:r>
              <a:rPr lang="de-DE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Epileptologie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(Heinz </a:t>
            </a:r>
            <a:r>
              <a:rPr lang="de-DE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Penin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2001 Habilitation (Schramm, Bonn)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 </a:t>
            </a:r>
            <a:r>
              <a:rPr lang="de-DE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a.o</a:t>
            </a:r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Prof. Rheinische Friedrich-Wilhelms-Universität Bonn</a:t>
            </a:r>
          </a:p>
          <a:p>
            <a:r>
              <a:rPr lang="de-DE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Zum 1. Juli 2007: Übernahme Lehrstuhl HUG</a:t>
            </a:r>
          </a:p>
          <a:p>
            <a:pPr marL="0" indent="0">
              <a:buNone/>
            </a:pPr>
            <a:endParaRPr lang="fr-FR" sz="1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6" y="561522"/>
            <a:ext cx="388654" cy="4663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561522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710</Words>
  <Application>Microsoft Office PowerPoint</Application>
  <PresentationFormat>Bildschirmpräsentation (4:3)</PresentationFormat>
  <Paragraphs>115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 Theme</vt:lpstr>
      <vt:lpstr>PowerPoint-Präsentation</vt:lpstr>
      <vt:lpstr>Kurzabriss</vt:lpstr>
      <vt:lpstr>Albert Jentzer (1886-1964)</vt:lpstr>
      <vt:lpstr>François Ody (1896-1957)</vt:lpstr>
      <vt:lpstr>Aloys Werner (1916-2008)</vt:lpstr>
      <vt:lpstr>Jean Berney (1928-2015)</vt:lpstr>
      <vt:lpstr>Nicolas de Tribolet</vt:lpstr>
      <vt:lpstr>Karl Schaller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Detlef Rosenow</dc:creator>
  <cp:lastModifiedBy>rosenow</cp:lastModifiedBy>
  <cp:revision>54</cp:revision>
  <dcterms:created xsi:type="dcterms:W3CDTF">2015-09-21T04:39:44Z</dcterms:created>
  <dcterms:modified xsi:type="dcterms:W3CDTF">2015-09-30T02:39:10Z</dcterms:modified>
</cp:coreProperties>
</file>